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Montserra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a58a894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a58a894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5d6dc05c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5d6dc05c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5d6dc05cc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5d6dc05cc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5d6dc05cc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5d6dc05cc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d6dc05cc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d6dc05cc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ea58a894e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ea58a894e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5d6dc05cc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5d6dc05cc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5d6dc05cc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5d6dc05cc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5d6dc05cc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5d6dc05cc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d6dc05cc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5d6dc05cc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5d6dc05cc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5d6dc05cc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d6dc05cc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5d6dc05cc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d6dc05cc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5d6dc05cc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d6dc05cc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5d6dc05cc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d6dc05cc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5d6dc05cc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ea58a894e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ea58a894e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ED41">
            <a:alpha val="12660"/>
          </a:srgbClr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 de vertiges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en cabinet liberal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85450" y="275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rappel clinique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733" y="0"/>
            <a:ext cx="633453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AA84F"/>
                </a:solidFill>
              </a:rPr>
              <a:t>VPPB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Montserrat"/>
              <a:buChar char="●"/>
            </a:pPr>
            <a:r>
              <a:rPr i="1"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Vertige :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le vertige rotatoire est périphérique </a:t>
            </a:r>
            <a:endParaRPr i="1"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Montserrat"/>
              <a:buChar char="●"/>
            </a:pPr>
            <a:r>
              <a:rPr i="1"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positionnel :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le vertige est provoqué une fois que le sujet est dans une position. </a:t>
            </a:r>
            <a:r>
              <a:rPr i="1"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1"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Montserrat"/>
              <a:buChar char="●"/>
            </a:pPr>
            <a:r>
              <a:rPr i="1"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Paroxystique :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le sujet sent arriver le vertige avant que l'observateur voit le nystagmus. La sensation va crescendo jusqu'à un paroxysme avant de décroître et s'éteindre lentement.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Montserrat"/>
              <a:buChar char="●"/>
            </a:pPr>
            <a:r>
              <a:rPr i="1"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Bénin : 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la cause bien connue de la migration de débris dans la lumière d'un canal en fait effectivement une affection bénigne. </a:t>
            </a:r>
            <a:endParaRPr b="1"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395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500">
                <a:solidFill>
                  <a:srgbClr val="CC0000"/>
                </a:solidFill>
                <a:highlight>
                  <a:srgbClr val="FFFFFF"/>
                </a:highlight>
              </a:rPr>
              <a:t>Les nystagmus centraux</a:t>
            </a:r>
            <a:endParaRPr sz="2500">
              <a:solidFill>
                <a:srgbClr val="CC0000"/>
              </a:solidFill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La littérature est riche en lésions centrales générant des nystagmus qui 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peuvent exprimer des lésions graves.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AVC,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Lesion D’arnold Chiari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ct val="39130"/>
              <a:buFont typeface="Arial"/>
              <a:buNone/>
            </a:pPr>
            <a:r>
              <a:rPr lang="fr" sz="2811">
                <a:solidFill>
                  <a:schemeClr val="accent4"/>
                </a:solidFill>
                <a:highlight>
                  <a:srgbClr val="FFFFFF"/>
                </a:highlight>
              </a:rPr>
              <a:t>La névrite vestibulaire</a:t>
            </a:r>
            <a:endParaRPr sz="2922">
              <a:solidFill>
                <a:schemeClr val="accent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L'origine virale (virus neurotropes de la famille herpès) est privilégiée, d'une part en raison du caractère souvent épidémique et récurrent de la symptomatologie, parfois accompagné de paralysie faciale.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Dans environ 50 % des cas, l'étiologie reste inconnue. Plusieurs facteurs étiologiques, tels que l'exposition à des substances neurotoxiques, les maladies immunologiques, systémiques (hypertension artérielle, diabète, hypothyroïdie) pourraient jouer un rôle dans la survenue d'une vestibulopathie d'emblée bilatérale.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ct val="39130"/>
              <a:buFont typeface="Arial"/>
              <a:buNone/>
            </a:pPr>
            <a:r>
              <a:rPr lang="fr" sz="2811">
                <a:solidFill>
                  <a:schemeClr val="accent4"/>
                </a:solidFill>
                <a:highlight>
                  <a:srgbClr val="FFFFFF"/>
                </a:highlight>
              </a:rPr>
              <a:t>Ménière ou hydrops endolymphatique</a:t>
            </a:r>
            <a:endParaRPr sz="2811">
              <a:solidFill>
                <a:schemeClr val="accent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L'hydrops est une dilatation du labyrinthe membraneux par déséquilibre du système sécrétion / excrétion de l'endolymphe.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Les crises 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apparaissent</a:t>
            </a:r>
            <a:r>
              <a:rPr lang="fr" sz="12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de façon aléatoire dans les syndromes méniériformes, La pression jusqu'alors trop élevée s'abaisse brusquement.</a:t>
            </a:r>
            <a:endParaRPr sz="1200">
              <a:solidFill>
                <a:srgbClr val="3333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4"/>
                </a:solidFill>
              </a:rPr>
              <a:t>omission vestibulaire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200">
                <a:latin typeface="Montserrat"/>
                <a:ea typeface="Montserrat"/>
                <a:cs typeface="Montserrat"/>
                <a:sym typeface="Montserrat"/>
              </a:rPr>
              <a:t>dans l’ensemble </a:t>
            </a:r>
            <a:r>
              <a:rPr lang="fr" sz="1200">
                <a:latin typeface="Montserrat"/>
                <a:ea typeface="Montserrat"/>
                <a:cs typeface="Montserrat"/>
                <a:sym typeface="Montserrat"/>
              </a:rPr>
              <a:t> la patient présente un</a:t>
            </a:r>
            <a:r>
              <a:rPr lang="fr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1200">
                <a:latin typeface="Montserrat"/>
                <a:ea typeface="Montserrat"/>
                <a:cs typeface="Montserrat"/>
                <a:sym typeface="Montserrat"/>
              </a:rPr>
              <a:t>défaut</a:t>
            </a:r>
            <a:r>
              <a:rPr lang="fr" sz="1200">
                <a:latin typeface="Montserrat"/>
                <a:ea typeface="Montserrat"/>
                <a:cs typeface="Montserrat"/>
                <a:sym typeface="Montserrat"/>
              </a:rPr>
              <a:t>de confiance en lui meme: Mal etre dans la foule, ne marche pas droit, difficulté à monter sur un escabeau 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Pathologie de systeme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fr" sz="1500"/>
              <a:t>hypotension, </a:t>
            </a:r>
            <a:r>
              <a:rPr lang="fr" sz="1500">
                <a:solidFill>
                  <a:srgbClr val="3333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1500">
                <a:solidFill>
                  <a:srgbClr val="333333"/>
                </a:solidFill>
                <a:highlight>
                  <a:srgbClr val="FFFFFF"/>
                </a:highlight>
              </a:rPr>
              <a:t>insuffisance vertébro-basilaire hémodynamique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fr" sz="1500"/>
              <a:t>hypothyroidie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fr" sz="1500"/>
              <a:t>anémie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fr" sz="1500"/>
              <a:t>mal des transports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fr" sz="1500"/>
              <a:t>intoxication médicamenteuse</a:t>
            </a:r>
            <a:endParaRPr sz="1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ED41">
            <a:alpha val="12660"/>
          </a:srgbClr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diagnostic </a:t>
            </a:r>
            <a:r>
              <a:rPr lang="fr"/>
              <a:t>différentiel</a:t>
            </a:r>
            <a:endParaRPr/>
          </a:p>
        </p:txBody>
      </p:sp>
      <p:sp>
        <p:nvSpPr>
          <p:cNvPr id="102" name="Google Shape;102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 le bilan en une minute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1154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horaire de </a:t>
            </a:r>
            <a:r>
              <a:rPr lang="fr"/>
              <a:t>survenue.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28545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fr"/>
              <a:t>autour du lit : VPPB, le patient fait le diagnostic: impossibilité de se lever, vomissement, cela finit souvent aux urgences.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/>
              <a:t> toute la journée: </a:t>
            </a:r>
            <a:r>
              <a:rPr lang="fr"/>
              <a:t>névrite: avec instabilité à la marche, mal être.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/>
              <a:t>A la marche de dévie toujours du même côté: névrite au déficit vestibulaire qui décompense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129500" y="336000"/>
            <a:ext cx="8520600" cy="8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/>
              <a:t>Interrogatoire</a:t>
            </a:r>
            <a:endParaRPr sz="3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Durée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SzPts val="1250"/>
              <a:buChar char="-"/>
            </a:pPr>
            <a:r>
              <a:rPr lang="fr" sz="1250"/>
              <a:t>quelques secondes: vppb</a:t>
            </a:r>
            <a:endParaRPr sz="1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-307975" lvl="0" marL="457200" rtl="0" algn="l">
              <a:spcBef>
                <a:spcPts val="1200"/>
              </a:spcBef>
              <a:spcAft>
                <a:spcPts val="0"/>
              </a:spcAft>
              <a:buSzPts val="1250"/>
              <a:buChar char="-"/>
            </a:pPr>
            <a:r>
              <a:rPr lang="fr" sz="1250"/>
              <a:t>quelques heures: Hydrops ou menière avec </a:t>
            </a:r>
            <a:r>
              <a:rPr lang="fr" sz="1250"/>
              <a:t>hypoacousie</a:t>
            </a:r>
            <a:r>
              <a:rPr lang="fr" sz="1250"/>
              <a:t> surtout des sons graves unilatérale.</a:t>
            </a:r>
            <a:endParaRPr sz="1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-307975" lvl="0" marL="457200" rtl="0" algn="l">
              <a:spcBef>
                <a:spcPts val="1200"/>
              </a:spcBef>
              <a:spcAft>
                <a:spcPts val="0"/>
              </a:spcAft>
              <a:buSzPts val="1250"/>
              <a:buChar char="-"/>
            </a:pPr>
            <a:r>
              <a:rPr lang="fr" sz="1250"/>
              <a:t>quelques jours: neurinome, </a:t>
            </a:r>
            <a:r>
              <a:rPr lang="fr" sz="1250"/>
              <a:t>névrite</a:t>
            </a:r>
            <a:r>
              <a:rPr lang="fr" sz="1250"/>
              <a:t>, pathologie centrale, omission vestibulaire</a:t>
            </a:r>
            <a:endParaRPr sz="1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-307975" lvl="0" marL="457200" rtl="0" algn="l">
              <a:spcBef>
                <a:spcPts val="1200"/>
              </a:spcBef>
              <a:spcAft>
                <a:spcPts val="0"/>
              </a:spcAft>
              <a:buSzPts val="1250"/>
              <a:buChar char="-"/>
            </a:pPr>
            <a:r>
              <a:rPr lang="fr" sz="1250"/>
              <a:t>quelques semaines: omission </a:t>
            </a:r>
            <a:endParaRPr sz="12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intensité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-29646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impossibilité de se déplacer avec nausée, </a:t>
            </a:r>
            <a:r>
              <a:rPr lang="fr" sz="2250"/>
              <a:t>finit</a:t>
            </a:r>
            <a:r>
              <a:rPr lang="fr" sz="2250"/>
              <a:t> parfois aux urgences: VPPB</a:t>
            </a:r>
            <a:endParaRPr sz="2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impossibilité de se déplacer avec vomissement en jet, retentissement neurovegetatif, mal etre : patho d’origine centrale</a:t>
            </a:r>
            <a:endParaRPr sz="2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nausée, vomissement qui passent rapidement: hydrops, meniere</a:t>
            </a:r>
            <a:endParaRPr sz="2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sensation </a:t>
            </a:r>
            <a:r>
              <a:rPr lang="fr" sz="2250"/>
              <a:t>d'être</a:t>
            </a:r>
            <a:r>
              <a:rPr lang="fr" sz="2250"/>
              <a:t> sur du coton, un peu en retard: </a:t>
            </a:r>
            <a:r>
              <a:rPr lang="fr" sz="2250"/>
              <a:t>névrite</a:t>
            </a:r>
            <a:r>
              <a:rPr lang="fr" sz="2250"/>
              <a:t> vestibulaire</a:t>
            </a:r>
            <a:endParaRPr sz="2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manque de confiance dans la foule, magasin, passager en voiture: omission vestibulaire.</a:t>
            </a:r>
            <a:endParaRPr sz="22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11700" y="464700"/>
            <a:ext cx="8520600" cy="7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/>
              <a:t>    </a:t>
            </a:r>
            <a:r>
              <a:rPr lang="fr" sz="3500"/>
              <a:t>examen clinique</a:t>
            </a:r>
            <a:endParaRPr sz="3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37950" y="1368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-29646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test romberg: debout yeux fermés: test de la sensibilité profonde.</a:t>
            </a:r>
            <a:endParaRPr sz="2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fukuda: bras tendus les yeux fermés, 50 pas sur place: deviation côté lésé.</a:t>
            </a:r>
            <a:endParaRPr sz="2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poursuite </a:t>
            </a:r>
            <a:r>
              <a:rPr lang="fr" sz="2250"/>
              <a:t>oculaire ou épreuve du pendule: </a:t>
            </a:r>
            <a:r>
              <a:rPr lang="fr" sz="2250"/>
              <a:t>si saccades pathologie centrale et/ou schwanomme, ou sequelles de pathologie vestibulaire ancienne.</a:t>
            </a:r>
            <a:endParaRPr sz="2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646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250"/>
              <a:t>position allongée sur le dos cou en extension: si vertiges et nystagmus alors VPPB si ce dernier ne s’épuise pas pathologie centrale.</a:t>
            </a:r>
            <a:endParaRPr sz="2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-298291" lvl="0" marL="4572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2310">
                <a:highlight>
                  <a:srgbClr val="FFFFFF"/>
                </a:highlight>
              </a:rPr>
              <a:t>manoeuvre de secouage rapide de la tete</a:t>
            </a:r>
            <a:r>
              <a:rPr lang="fr" sz="2310">
                <a:highlight>
                  <a:srgbClr val="FFFFFF"/>
                </a:highlight>
              </a:rPr>
              <a:t>: si nystagmus apres 10 aller retour alors patho vestibulaire</a:t>
            </a:r>
            <a:endParaRPr sz="2310"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7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ED41">
            <a:alpha val="12660"/>
          </a:srgbClr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Qu’est qu’on fait?</a:t>
            </a:r>
            <a:endParaRPr/>
          </a:p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spécialiste? pharmacie?kiné vestibulaire?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Dans le doute d’une pathologie centrale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0202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fr" sz="1250"/>
              <a:t>irm ponto </a:t>
            </a:r>
            <a:r>
              <a:rPr lang="fr" sz="1250"/>
              <a:t>cérébral</a:t>
            </a:r>
            <a:r>
              <a:rPr lang="fr" sz="1250"/>
              <a:t>: pour AVC, </a:t>
            </a:r>
            <a:r>
              <a:rPr lang="fr" sz="1250"/>
              <a:t>Schwannome</a:t>
            </a:r>
            <a:endParaRPr sz="12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-302021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1250"/>
              <a:t>scanner conduit auditif: observation du nerf facial, structures oreille interne, </a:t>
            </a:r>
            <a:r>
              <a:rPr lang="fr" sz="1250"/>
              <a:t>présence</a:t>
            </a:r>
            <a:r>
              <a:rPr lang="fr" sz="1250"/>
              <a:t> de liquide dans l’hydrops</a:t>
            </a:r>
            <a:endParaRPr sz="1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-302021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fr" sz="1250"/>
              <a:t>ORL: </a:t>
            </a:r>
            <a:r>
              <a:rPr lang="fr" sz="1250"/>
              <a:t>potentiels évoqués auditifs, epreuve calorique, recherche de nystagmus spontané ou du regard excentré, epreuve rotatoire impulsionnelle, oculomotricité</a:t>
            </a:r>
            <a:endParaRPr sz="1250">
              <a:solidFill>
                <a:srgbClr val="17295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409775" y="445025"/>
            <a:ext cx="8422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nevrite: 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  </a:t>
            </a:r>
            <a:r>
              <a:rPr lang="fr">
                <a:solidFill>
                  <a:schemeClr val="dk1"/>
                </a:solidFill>
              </a:rPr>
              <a:t>précocement corticothérapie court terme, anti vertigineux puis éventuellement kine vestibulaire pour compenser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8"/>
          <p:cNvSpPr txBox="1"/>
          <p:nvPr>
            <p:ph type="title"/>
          </p:nvPr>
        </p:nvSpPr>
        <p:spPr>
          <a:xfrm>
            <a:off x="450975" y="1653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vppb: </a:t>
            </a:r>
            <a:r>
              <a:rPr lang="fr"/>
              <a:t> </a:t>
            </a:r>
            <a:endParaRPr/>
          </a:p>
        </p:txBody>
      </p:sp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450975" y="225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fr" sz="1295">
                <a:solidFill>
                  <a:schemeClr val="dk1"/>
                </a:solidFill>
              </a:rPr>
              <a:t>kiné vestibulaire, manoeuvre de liberation</a:t>
            </a:r>
            <a:endParaRPr sz="129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t/>
            </a:r>
            <a:endParaRPr sz="1395"/>
          </a:p>
        </p:txBody>
      </p:sp>
      <p:sp>
        <p:nvSpPr>
          <p:cNvPr id="148" name="Google Shape;148;p28"/>
          <p:cNvSpPr txBox="1"/>
          <p:nvPr>
            <p:ph type="title"/>
          </p:nvPr>
        </p:nvSpPr>
        <p:spPr>
          <a:xfrm>
            <a:off x="450975" y="296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omission vestibulaire:</a:t>
            </a:r>
            <a:r>
              <a:rPr lang="fr"/>
              <a:t>  </a:t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564025" y="3533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70">
                <a:solidFill>
                  <a:schemeClr val="dk1"/>
                </a:solidFill>
              </a:rPr>
              <a:t>kiné vestibulaire, optocinétisme</a:t>
            </a:r>
            <a:endParaRPr sz="167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750" y="152400"/>
            <a:ext cx="463050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